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257" r:id="rId3"/>
    <p:sldId id="260" r:id="rId4"/>
    <p:sldId id="301" r:id="rId5"/>
    <p:sldId id="298" r:id="rId6"/>
    <p:sldId id="299" r:id="rId7"/>
    <p:sldId id="267" r:id="rId8"/>
    <p:sldId id="268" r:id="rId9"/>
    <p:sldId id="269" r:id="rId10"/>
    <p:sldId id="271" r:id="rId11"/>
    <p:sldId id="284" r:id="rId12"/>
    <p:sldId id="273" r:id="rId13"/>
    <p:sldId id="291" r:id="rId14"/>
    <p:sldId id="274" r:id="rId15"/>
    <p:sldId id="292" r:id="rId16"/>
    <p:sldId id="283" r:id="rId17"/>
    <p:sldId id="275" r:id="rId18"/>
    <p:sldId id="282" r:id="rId19"/>
    <p:sldId id="276" r:id="rId20"/>
    <p:sldId id="278" r:id="rId21"/>
    <p:sldId id="289" r:id="rId22"/>
    <p:sldId id="288" r:id="rId23"/>
    <p:sldId id="286" r:id="rId24"/>
    <p:sldId id="294" r:id="rId25"/>
    <p:sldId id="287" r:id="rId26"/>
    <p:sldId id="295" r:id="rId27"/>
    <p:sldId id="297" r:id="rId28"/>
    <p:sldId id="296" r:id="rId29"/>
    <p:sldId id="293" r:id="rId30"/>
    <p:sldId id="279" r:id="rId31"/>
    <p:sldId id="281" r:id="rId3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AFC444"/>
    <a:srgbClr val="6699FF"/>
    <a:srgbClr val="FFFF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FE9D888-9CB9-4523-ABE1-3969039B9DC5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1059946D-5C76-4C0B-985A-B9E2717B86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9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9946D-5C76-4C0B-985A-B9E2717B86C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AC5E5E-2106-4A02-B6E6-5FEE3D7EDF26}" type="datetime1">
              <a:rPr lang="ru-RU" smtClean="0"/>
              <a:t>09.12.2014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A3954-5BC4-4FA1-8689-E560C36573A3}" type="datetime1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2499AC-E5EF-4C8B-999A-72AF9715F99E}" type="datetime1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A5F7A-3586-4A88-858F-75BD061A301A}" type="datetime1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B993A-4C8F-49E1-8B1F-871D4B4ABAAD}" type="datetime1">
              <a:rPr lang="ru-RU" smtClean="0"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234B6F-C21D-4795-B420-EF9524CAB39E}" type="datetime1">
              <a:rPr lang="ru-RU" smtClean="0"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FEEAFE-826E-4E14-965A-33911E8974E7}" type="datetime1">
              <a:rPr lang="ru-RU" smtClean="0"/>
              <a:t>09.12.2014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F71C5C-F9A9-4A95-BBAB-C0BDDA1D7B52}" type="datetime1">
              <a:rPr lang="ru-RU" smtClean="0"/>
              <a:t>09.12.2014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5888FE-2E8B-45B3-9789-4A9F71CF9597}" type="datetime1">
              <a:rPr lang="ru-RU" smtClean="0"/>
              <a:t>09.12.2014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9B57E1-C13A-4730-9073-3B798EA4109E}" type="datetime1">
              <a:rPr lang="ru-RU" smtClean="0"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EC411-E99C-4348-A066-A45B562D0C8D}" type="datetime1">
              <a:rPr lang="ru-RU" smtClean="0"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50E88A5-EDDA-4BF8-B479-3C2D7896C371}" type="datetime1">
              <a:rPr lang="ru-RU" smtClean="0"/>
              <a:t>09.12.2014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DB941CB-0AD6-4934-967F-087DCD02B1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8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Relationship Id="rId9" Type="http://schemas.openxmlformats.org/officeDocument/2006/relationships/image" Target="../media/image12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10" Type="http://schemas.openxmlformats.org/officeDocument/2006/relationships/image" Target="../media/image131.jpeg"/><Relationship Id="rId4" Type="http://schemas.openxmlformats.org/officeDocument/2006/relationships/image" Target="../media/image125.jpeg"/><Relationship Id="rId9" Type="http://schemas.openxmlformats.org/officeDocument/2006/relationships/image" Target="../media/image1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Documents and Settings\User\Рабочий стол\ЗДВР РМО2013\DSC001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44" y="109823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22218"/>
            <a:ext cx="885011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rgbClr val="FF0000"/>
                </a:solidFill>
                <a:effectLst/>
              </a:rPr>
              <a:t>МБОУ «Алешкин-</a:t>
            </a:r>
            <a:r>
              <a:rPr lang="ru-RU" sz="2800" b="1" cap="none" spc="0" dirty="0" err="1" smtClean="0">
                <a:ln/>
                <a:solidFill>
                  <a:srgbClr val="FF0000"/>
                </a:solidFill>
                <a:effectLst/>
              </a:rPr>
              <a:t>Саплыкская</a:t>
            </a:r>
            <a:r>
              <a:rPr lang="ru-RU" sz="2800" b="1" cap="none" spc="0" dirty="0" smtClean="0">
                <a:ln/>
                <a:solidFill>
                  <a:srgbClr val="FF0000"/>
                </a:solidFill>
                <a:effectLst/>
              </a:rPr>
              <a:t> средняя общеобразовательная школа» </a:t>
            </a:r>
            <a:r>
              <a:rPr lang="ru-RU" sz="2800" b="1" dirty="0" err="1" smtClean="0">
                <a:ln/>
                <a:solidFill>
                  <a:srgbClr val="FF0000"/>
                </a:solidFill>
              </a:rPr>
              <a:t>Дрожжановского</a:t>
            </a:r>
            <a:r>
              <a:rPr lang="ru-RU" sz="2800" b="1" dirty="0" smtClean="0">
                <a:ln/>
                <a:solidFill>
                  <a:srgbClr val="FF0000"/>
                </a:solidFill>
              </a:rPr>
              <a:t> муниципального  района РТ</a:t>
            </a:r>
            <a:endParaRPr lang="ru-RU" sz="28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6586" y="5157192"/>
            <a:ext cx="885011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/>
                <a:solidFill>
                  <a:srgbClr val="FFFF00"/>
                </a:solidFill>
                <a:effectLst/>
                <a:latin typeface="Arial Black" pitchFamily="34" charset="0"/>
              </a:rPr>
              <a:t>I </a:t>
            </a:r>
            <a:r>
              <a:rPr lang="ru-RU" sz="2800" b="1" dirty="0" smtClean="0">
                <a:ln/>
                <a:solidFill>
                  <a:srgbClr val="FFFF00"/>
                </a:solidFill>
                <a:latin typeface="Arial Black" pitchFamily="34" charset="0"/>
              </a:rPr>
              <a:t>всероссийский конкурс общеобразовательных организаций России, развивающих ученическое самоуправление</a:t>
            </a:r>
            <a:endParaRPr lang="ru-RU" sz="2800" b="1" cap="none" spc="0" dirty="0">
              <a:ln/>
              <a:solidFill>
                <a:srgbClr val="FFFF00"/>
              </a:solidFill>
              <a:effectLst/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7463"/>
    </mc:Choice>
    <mc:Fallback>
      <p:transition advTm="7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3815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Заседания школьной </a:t>
            </a:r>
            <a:r>
              <a:rPr lang="ru-RU" b="1" dirty="0">
                <a:solidFill>
                  <a:srgbClr val="FF0000"/>
                </a:solidFill>
              </a:rPr>
              <a:t>д</a:t>
            </a:r>
            <a:r>
              <a:rPr lang="ru-RU" b="1" dirty="0" smtClean="0">
                <a:solidFill>
                  <a:srgbClr val="FF0000"/>
                </a:solidFill>
              </a:rPr>
              <a:t>етской  Думы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2530" name="Picture 2" descr="C:\Documents and Settings\User\Рабочий стол\ПЕДАГОГ-ОРГАНИЗАТОР фото\DSC09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5286412" cy="39648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5362" name="Picture 2" descr="C:\Users\user\Desktop\совет старшеклассников КОНКУРС\IMG_2575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5772"/>
            <a:ext cx="4280344" cy="32102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C44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совет старшеклассников КОНКУРС\IMG_2591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3368082" cy="2429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user\Desktop\совет старшеклассников КОНКУРС\IMG_2566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4509120"/>
            <a:ext cx="2960365" cy="2220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99"/>
    </mc:Choice>
    <mc:Fallback>
      <p:transition spd="slow" advTm="11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21246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Комитет   образования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E:\фото КОРМУШКИ\DSC055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6512" y="3586138"/>
            <a:ext cx="4027488" cy="3020616"/>
          </a:xfrm>
          <a:prstGeom prst="round2DiagRect">
            <a:avLst/>
          </a:prstGeom>
          <a:noFill/>
          <a:ln w="57150">
            <a:solidFill>
              <a:srgbClr val="CC0099"/>
            </a:solidFill>
          </a:ln>
        </p:spPr>
      </p:pic>
      <p:pic>
        <p:nvPicPr>
          <p:cNvPr id="11267" name="Picture 3" descr="C:\Documents and Settings\User\Рабочий стол\ЗДВР РМО2013\DSC055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178703"/>
            <a:ext cx="3209913" cy="240743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5" name="Picture 4" descr="D:\фото шк 2013-2014\ФОТО ШК 2013-14\совет старшеклассников\Копия DSC017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214422"/>
            <a:ext cx="3090850" cy="2318138"/>
          </a:xfrm>
          <a:prstGeom prst="snipRound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3074" name="Picture 2" descr="D:\фото шк 2013-2014\ФОТО ШК 2013-14\совет старшеклассников\Копия DSC018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786190"/>
            <a:ext cx="3526135" cy="2786082"/>
          </a:xfrm>
          <a:prstGeom prst="round2Diag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6966" y="6051625"/>
            <a:ext cx="8892480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Оказывает помощь учителям в организации и проведении предметных недель;</a:t>
            </a:r>
            <a:endParaRPr lang="ru-RU" sz="105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Проверяет состояние дневников, учебников,  классных уголков;</a:t>
            </a:r>
            <a:endParaRPr lang="ru-RU" sz="105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user\Desktop\совет старшеклассников КОНКУРС\IMG_2601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229" y="3590362"/>
            <a:ext cx="2585209" cy="1939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27" name="Picture 3" descr="C:\Users\user\Desktop\совет старшеклассников КОНКУРС\IMG_2606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80" y="1412776"/>
            <a:ext cx="2346958" cy="1656184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84"/>
    </mc:Choice>
    <mc:Fallback>
      <p:transition spd="slow" advTm="13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совет старшеклассников КОНКУРС\DSC04403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353" y="4659172"/>
            <a:ext cx="2626991" cy="1970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E:\зарница 2012\DSC0801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214818"/>
            <a:ext cx="2948289" cy="2211217"/>
          </a:xfrm>
          <a:prstGeom prst="round2Diag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9220" name="Picture 4" descr="C:\Documents and Settings\User\Рабочий стол\ЗДВР РМО2013\DSC096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271410">
            <a:off x="6167779" y="660007"/>
            <a:ext cx="2483528" cy="1862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1" name="Picture 5" descr="C:\Documents and Settings\User\Рабочий стол\ЗДВР РМО2013\DSC096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9459" y="3143021"/>
            <a:ext cx="2536654" cy="190249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9222" name="Picture 6" descr="C:\Documents and Settings\User\Рабочий стол\ЗДВР РМО2013\DSC096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203936">
            <a:off x="686285" y="2635465"/>
            <a:ext cx="2705400" cy="2029049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223" name="Picture 7" descr="D:\фото шк 2013-2014\ФОТО ШК 2013-14\ЗДОРОВАЯ ПРОБЕЖКА\Копия DSC0018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146908">
            <a:off x="6301082" y="2156492"/>
            <a:ext cx="2630743" cy="19730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Комитет здоровья и спорта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26353" y="5823041"/>
            <a:ext cx="7767585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Организует спортивные мероприятия, общешкольные дни здоровья;</a:t>
            </a:r>
            <a:endParaRPr lang="ru-RU" sz="105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Участвует в акциях и конкурсах по сохранению здорового образа жизни</a:t>
            </a:r>
            <a:endParaRPr lang="ru-RU" sz="105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C:\Users\user\Desktop\совет старшеклассников КОНКУРС\IMG_2560 - коп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076" y="1273603"/>
            <a:ext cx="2579106" cy="1934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совет старшеклассников КОНКУРС\IMG_1610 - копи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48" y="1124744"/>
            <a:ext cx="2474303" cy="1591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47"/>
    </mc:Choice>
    <mc:Fallback>
      <p:transition spd="slow" advTm="14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183" y="260648"/>
            <a:ext cx="7498080" cy="114300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Сдача норм ГТО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3074" name="Picture 2" descr="C:\Users\user\Desktop\совет старшеклассников КОНКУРС\IMG_1632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007" y="2614712"/>
            <a:ext cx="2664296" cy="1879600"/>
          </a:xfrm>
          <a:prstGeom prst="roundRect">
            <a:avLst>
              <a:gd name="adj" fmla="val 16667"/>
            </a:avLst>
          </a:prstGeom>
          <a:ln>
            <a:solidFill>
              <a:srgbClr val="00B0F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совет старшеклассников КОНКУРС\IMG_1658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482" y="620688"/>
            <a:ext cx="2667647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совет старшеклассников КОНКУРС\IMG_1660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482" y="4734246"/>
            <a:ext cx="2817085" cy="2036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7" name="Picture 5" descr="C:\Users\user\Desktop\совет старшеклассников КОНКУРС\IMG_1935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941168"/>
            <a:ext cx="2336315" cy="1752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совет старшеклассников КОНКУРС\IMG_1665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37" y="1258563"/>
            <a:ext cx="2240285" cy="1604516"/>
          </a:xfrm>
          <a:prstGeom prst="rect">
            <a:avLst/>
          </a:prstGeom>
          <a:ln w="127000" cap="rnd">
            <a:solidFill>
              <a:srgbClr val="6699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user\Desktop\совет старшеклассников КОНКУРС\SAM_5267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185" y="2708920"/>
            <a:ext cx="2380523" cy="1785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81" name="Picture 9" descr="C:\Users\user\Desktop\совет старшеклассников КОНКУРС\SAM_5274 - коп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54" y="3068960"/>
            <a:ext cx="2345368" cy="159327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user\Desktop\совет старшеклассников КОНКУРС\SAM_5275 - копи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97152"/>
            <a:ext cx="2188502" cy="1641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83" name="Picture 11" descr="C:\Users\user\Desktop\совет старшеклассников КОНКУРС\IMG_0432 - копия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46544"/>
            <a:ext cx="2082956" cy="1562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050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46"/>
    </mc:Choice>
    <mc:Fallback>
      <p:transition spd="slow" advTm="150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Комитет милосердия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602" name="Picture 2" descr="C:\Documents and Settings\User\Рабочий стол\ПЕДАГОГ-ОРГАНИЗАТОР фото\Копия DSC0656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214422"/>
            <a:ext cx="3524275" cy="2643206"/>
          </a:xfrm>
          <a:prstGeom prst="snip2DiagRect">
            <a:avLst/>
          </a:prstGeom>
          <a:noFill/>
          <a:ln w="57150">
            <a:solidFill>
              <a:srgbClr val="0070C0"/>
            </a:solidFill>
          </a:ln>
        </p:spPr>
      </p:pic>
      <p:pic>
        <p:nvPicPr>
          <p:cNvPr id="4098" name="Picture 2" descr="E:\ПРИЕМ В СЛЕДОПЫТЫ\DSC038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143380"/>
            <a:ext cx="3328869" cy="2496652"/>
          </a:xfrm>
          <a:prstGeom prst="round2Same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4100" name="Picture 4" descr="C:\Documents and Settings\User\Рабочий стол\ПЕДАГОГ-ОРГАНИЗАТОР фото\Копия DSC019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285860"/>
            <a:ext cx="3064431" cy="2614606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</p:pic>
      <p:pic>
        <p:nvPicPr>
          <p:cNvPr id="4101" name="Picture 5" descr="C:\Documents and Settings\User\Рабочий стол\ПЕДАГОГ-ОРГАНИЗАТОР фото\Копия DSC019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4143380"/>
            <a:ext cx="3286148" cy="2464611"/>
          </a:xfrm>
          <a:prstGeom prst="snip2Diag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4103" name="Picture 7" descr="C:\Documents and Settings\User\Рабочий стол\ПЕДАГОГ-ОРГАНИЗАТОР фото\Копия DSC065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2714620"/>
            <a:ext cx="2733660" cy="2050245"/>
          </a:xfrm>
          <a:prstGeom prst="snip2SameRect">
            <a:avLst/>
          </a:prstGeom>
          <a:noFill/>
          <a:ln w="57150">
            <a:solidFill>
              <a:srgbClr val="00B050"/>
            </a:solidFill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5550416"/>
            <a:ext cx="8073416" cy="11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Проводит праздник труда, субботники, акции: «Милосердие», «Забота»,       «Ветеран», «Памятник», «Наш двор»;</a:t>
            </a:r>
            <a:endParaRPr lang="ru-RU" sz="105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Организует работу вожатых в подшефных классах;</a:t>
            </a:r>
            <a:endParaRPr lang="ru-RU" sz="105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11"/>
    </mc:Choice>
    <mc:Fallback>
      <p:transition spd="slow" advTm="9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4099" name="Picture 3" descr="C:\Users\user\Desktop\совет старшеклассников КОНКУРС\DSC07694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2860576" cy="21454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user\Desktop\совет старшеклассников КОНКУРС\DSC07702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42275"/>
            <a:ext cx="2688299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совет старшеклассников КОНКУРС\DSC07678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97793"/>
            <a:ext cx="2520280" cy="2187090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совет старшеклассников КОНКУРС\DSC07665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2416"/>
            <a:ext cx="2658484" cy="19938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C:\Users\user\Desktop\совет старшеклассников КОНКУРС\IMG_0006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301847"/>
            <a:ext cx="4179928" cy="31352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совет старшеклассников КОНКУРС\DSC03909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6021"/>
            <a:ext cx="3419872" cy="2564904"/>
          </a:xfrm>
          <a:prstGeom prst="round2DiagRect">
            <a:avLst>
              <a:gd name="adj1" fmla="val 16667"/>
              <a:gd name="adj2" fmla="val 1999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user\Desktop\совет старшеклассников КОНКУРС\Копия DSC013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496" y="4712829"/>
            <a:ext cx="2646871" cy="1985154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совет старшеклассников КОНКУРС\Копия IMG_025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000" y="4558499"/>
            <a:ext cx="2670684" cy="2038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9886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02"/>
    </mc:Choice>
    <mc:Fallback>
      <p:transition spd="slow" advTm="16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92670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Тимуровская работа. Операция «Забота»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7171" name="Picture 3" descr="C:\Documents and Settings\User\Рабочий стол\ЗДВР РМО2013\Фото1281E001УгE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836712"/>
            <a:ext cx="3050402" cy="1830241"/>
          </a:xfrm>
          <a:prstGeom prst="snip1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7172" name="Picture 4" descr="C:\Documents and Settings\User\Рабочий стол\ЗДВР РМО2013\Фото-00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07511"/>
            <a:ext cx="3048000" cy="2286000"/>
          </a:xfrm>
          <a:prstGeom prst="snip2Same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7170" name="Picture 2" descr="C:\Documents and Settings\User\Рабочий стол\ЗДВР РМО2013\Фото1300E001ПрE001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5436096" y="836712"/>
            <a:ext cx="3459804" cy="2075882"/>
          </a:xfrm>
          <a:prstGeom prst="round1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7173" name="Picture 5" descr="C:\Documents and Settings\User\Рабочий стол\ЗДВР РМО2013\DSC015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24596" y="4593148"/>
            <a:ext cx="3019404" cy="2264852"/>
          </a:xfrm>
          <a:prstGeom prst="snip2SameRect">
            <a:avLst/>
          </a:prstGeom>
          <a:noFill/>
          <a:ln w="57150">
            <a:solidFill>
              <a:srgbClr val="0070C0"/>
            </a:solidFill>
          </a:ln>
        </p:spPr>
      </p:pic>
      <p:pic>
        <p:nvPicPr>
          <p:cNvPr id="7175" name="Picture 7" descr="C:\Documents and Settings\User\Рабочий стол\ЗДВР РМО2013\Копия DSC017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3861048"/>
            <a:ext cx="2852712" cy="2139534"/>
          </a:xfrm>
          <a:prstGeom prst="snip2Diag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7176" name="Picture 8" descr="C:\Documents and Settings\User\Рабочий стол\ЗДВР РМО2013\Копия 2013-09-26 16.18.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1268760"/>
            <a:ext cx="3048021" cy="2286016"/>
          </a:xfrm>
          <a:prstGeom prst="snip2Diag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7177" name="Picture 9" descr="C:\Documents and Settings\User\Рабочий стол\ЗДВР РМО2013\Копия DSC013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3143248"/>
            <a:ext cx="2686034" cy="2014526"/>
          </a:xfrm>
          <a:prstGeom prst="round2DiagRect">
            <a:avLst/>
          </a:prstGeom>
          <a:noFill/>
          <a:ln w="57150">
            <a:solidFill>
              <a:srgbClr val="CC0099"/>
            </a:solidFill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5122" name="Picture 2" descr="C:\Users\user\Desktop\совет старшеклассников КОНКУРС\SAM_2372 - копи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05964"/>
            <a:ext cx="2403749" cy="18028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FC444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95"/>
    </mc:Choice>
    <mc:Fallback>
      <p:transition spd="slow" advTm="17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9858" y="54385"/>
            <a:ext cx="7810622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Комитет правопорядка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2" descr="C:\Documents and Settings\User\Рабочий стол\ПЕДАГОГ-ОРГАНИЗАТОР фото\Копия DSC017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4797152"/>
            <a:ext cx="2968481" cy="1905118"/>
          </a:xfrm>
          <a:prstGeom prst="round2DiagRect">
            <a:avLst>
              <a:gd name="adj1" fmla="val 16667"/>
              <a:gd name="adj2" fmla="val 47850"/>
            </a:avLst>
          </a:prstGeom>
          <a:noFill/>
          <a:ln w="57150">
            <a:solidFill>
              <a:srgbClr val="00B0F0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22869" y="5312922"/>
            <a:ext cx="7386422" cy="1545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Организует 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контроль дежурства по школе;</a:t>
            </a:r>
            <a:endParaRPr lang="ru-RU" sz="105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Следит за внешним видом школьников;</a:t>
            </a:r>
            <a:endParaRPr lang="ru-RU" sz="105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Проводит разъяснительную работу среди учащихся о правилах поведения в школе и соблюдении устава школы;</a:t>
            </a:r>
            <a:endParaRPr lang="ru-RU" sz="105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146" name="Picture 2" descr="C:\Users\user\Desktop\совет старшеклассников КОНКУРС\SAM_5282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56209"/>
            <a:ext cx="2400267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совет старшеклассников КОНКУРС\SAM_1140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033" y="1196752"/>
            <a:ext cx="3148608" cy="2361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3030537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C:\Users\user\Desktop\совет старшеклассников КОНКУРС\IMG_2617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38882"/>
            <a:ext cx="3072001" cy="2304235"/>
          </a:xfrm>
          <a:prstGeom prst="roundRect">
            <a:avLst>
              <a:gd name="adj" fmla="val 11111"/>
            </a:avLst>
          </a:prstGeom>
          <a:ln w="190500" cap="rnd">
            <a:solidFill>
              <a:srgbClr val="AFC444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совет старшеклассников КОНКУРС\IMG_2410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32856"/>
            <a:ext cx="2977257" cy="22331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05"/>
    </mc:Choice>
    <mc:Fallback>
      <p:transition spd="slow" advTm="16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722" y="217604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Работа на пришкольном участке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D:\фото шк 2013-2014\ФОТО ШК 2013-14\СУББОТНИК осень 2013\Копия DSC002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428736"/>
            <a:ext cx="3657600" cy="2743200"/>
          </a:xfrm>
          <a:prstGeom prst="snip1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5124" name="Picture 4" descr="D:\фото шк 2013-2014\ФОТО ШК 2013-14\СУББОТНИК осень 2013\Копия DSC00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786190"/>
            <a:ext cx="3829042" cy="2871782"/>
          </a:xfrm>
          <a:prstGeom prst="snip2Same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5123" name="Picture 3" descr="C:\Documents and Settings\User\Рабочий стол\ЗДВР РМО2013\DSC023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589" y="4047196"/>
            <a:ext cx="3619493" cy="271462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17410" name="Picture 2" descr="C:\Users\user\Desktop\совет старшеклассников КОНКУРС\DSC00220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62" y="1340769"/>
            <a:ext cx="3273670" cy="2455252"/>
          </a:xfrm>
          <a:prstGeom prst="rect">
            <a:avLst/>
          </a:prstGeom>
          <a:ln w="127000" cap="sq">
            <a:solidFill>
              <a:srgbClr val="FFFF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70"/>
    </mc:Choice>
    <mc:Fallback>
      <p:transition spd="slow" advTm="11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Комитет культуры и досуга</a:t>
            </a:r>
            <a:endParaRPr lang="ru-RU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0483" name="Picture 3" descr="C:\Documents and Settings\User\Рабочий стол\ПЕДАГОГ-ОРГАНИЗАТОР фото\DSC052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958781"/>
            <a:ext cx="2568728" cy="19265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147" name="Picture 3" descr="C:\Documents and Settings\User\Рабочий стол\ЗДВР РМО2013\DSC06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980728"/>
            <a:ext cx="2946812" cy="2352669"/>
          </a:xfrm>
          <a:prstGeom prst="round2Same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9734" y="6128570"/>
            <a:ext cx="828092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Wingdings"/>
              <a:buChar char=""/>
            </a:pPr>
            <a:r>
              <a:rPr lang="ru-RU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Организует культурно-развлекательные мероприятия, школьные вечера, конкурсы;</a:t>
            </a:r>
            <a:endParaRPr lang="ru-RU" sz="105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194" name="Picture 2" descr="C:\Users\user\Desktop\совет старшеклассников КОНКУРС\DSC01663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06419"/>
            <a:ext cx="2808312" cy="210623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совет старшеклассников КОНКУРС\DSC00693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38" y="2246578"/>
            <a:ext cx="2638569" cy="1978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совет старшеклассников КОНКУРС\DSC00086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38" y="4077072"/>
            <a:ext cx="2676455" cy="2007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совет старшеклассников КОНКУРС\DSC02919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738" y="4005499"/>
            <a:ext cx="2605380" cy="1954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 descr="C:\Users\user\Desktop\совет старшеклассников КОНКУРС\DSC02285 - коп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98813"/>
            <a:ext cx="3059960" cy="2295424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67"/>
    </mc:Choice>
    <mc:Fallback>
      <p:transition spd="slow" advTm="15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Организация ученического самоуправления в школе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4" descr="C:\Documents and Settings\User\Рабочий стол\ЗДВР РМО2013\i (14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571612"/>
            <a:ext cx="4698715" cy="40740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1571612"/>
            <a:ext cx="82867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Основная цель ученического самоуправления – подготовка воспитанников к участию в общественном самоуправлении, воспитание организаторов. Ученическое самоуправление обеспечивает возможность каждому воспитаннику принимать участие в организаторской деятельности. Это помогает нам сделать процесс воспитания в школе поистине демократическим, открытым, гуманистическим.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</a:t>
            </a:fld>
            <a:endParaRPr lang="ru-R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7"/>
    </mc:Choice>
    <mc:Fallback>
      <p:transition spd="slow" advTm="8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User\Рабочий стол\ЗДВР РМО2013\DSC0066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35299"/>
            <a:ext cx="2954827" cy="2216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43" name="Picture 3" descr="C:\Documents and Settings\User\Рабочий стол\ЗДВР РМО2013\DSC006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2605" y="4148575"/>
            <a:ext cx="3376602" cy="2532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5" name="Picture 5" descr="C:\Documents and Settings\User\Рабочий стол\ЗДВР РМО2013\DSC006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887" y="3233321"/>
            <a:ext cx="3328977" cy="2496733"/>
          </a:xfrm>
          <a:prstGeom prst="rect">
            <a:avLst/>
          </a:prstGeom>
          <a:ln w="190500" cap="sq">
            <a:solidFill>
              <a:srgbClr val="AFC444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2" name="Picture 2" descr="C:\Users\user\Desktop\совет старшеклассников КОНКУРС\IMG_0150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909998"/>
            <a:ext cx="2361132" cy="17710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ser\Desktop\совет старшеклассников КОНКУРС\IMG_018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18" y="314644"/>
            <a:ext cx="2489355" cy="1728191"/>
          </a:xfrm>
          <a:prstGeom prst="rect">
            <a:avLst/>
          </a:prstGeom>
          <a:ln w="127000" cap="sq">
            <a:solidFill>
              <a:srgbClr val="92D05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совет старшеклассников КОНКУРС\IMG_0302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238" y="2179756"/>
            <a:ext cx="2433496" cy="18253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Documents and Settings\User\Рабочий стол\ЗДВР РМО2013\DSC006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2042835"/>
            <a:ext cx="2736304" cy="2052228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60"/>
    </mc:Choice>
    <mc:Fallback>
      <p:transition spd="slow" advTm="16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Комитет пресс-центр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5661248"/>
            <a:ext cx="7498080" cy="1045096"/>
          </a:xfrm>
        </p:spPr>
        <p:txBody>
          <a:bodyPr>
            <a:normAutofit fontScale="550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1440"/>
              </a:spcAft>
              <a:buFont typeface="Wingdings"/>
              <a:buChar char=""/>
            </a:pP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Отвечает за выпуск тематических школьных стенных газет;</a:t>
            </a: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440"/>
              </a:spcAft>
              <a:buFont typeface="Wingdings"/>
              <a:buChar char=""/>
            </a:pPr>
            <a: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Информирует 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обо всех мероприятиях, проводимых в школах;</a:t>
            </a: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5" name="Picture 2" descr="E:\спорт альтернатива пагуб привычкам\DSC04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84784"/>
            <a:ext cx="4165611" cy="3124208"/>
          </a:xfrm>
          <a:prstGeom prst="round2Diag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7170" name="Picture 2" descr="C:\Users\user\Desktop\совет старшеклассников КОНКУРС\Кузьмина А. СМС дети районное мероприятие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9758"/>
            <a:ext cx="3121025" cy="2341563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56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25"/>
    </mc:Choice>
    <mc:Fallback>
      <p:transition spd="slow" advTm="7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День самоуправления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D:\фото шк 2013-2014\ФОТО ШК 2013-14\совет старшеклассников\Копия DSC0199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214422"/>
            <a:ext cx="3214710" cy="2411033"/>
          </a:xfrm>
          <a:prstGeom prst="roundRect">
            <a:avLst/>
          </a:prstGeom>
          <a:noFill/>
          <a:ln w="57150">
            <a:solidFill>
              <a:srgbClr val="CC0099"/>
            </a:solidFill>
          </a:ln>
        </p:spPr>
      </p:pic>
      <p:pic>
        <p:nvPicPr>
          <p:cNvPr id="4099" name="Picture 3" descr="D:\фото шк 2013-2014\ФОТО ШК 2013-14\совет старшеклассников\Копия DSC02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214422"/>
            <a:ext cx="3805230" cy="2649540"/>
          </a:xfrm>
          <a:prstGeom prst="snip1Rect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4100" name="Picture 4" descr="D:\фото шк 2013-2014\ФОТО ШК 2013-14\совет старшеклассников\Копия DSC02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717032"/>
            <a:ext cx="2471278" cy="1853459"/>
          </a:xfrm>
          <a:prstGeom prst="round2Diag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4101" name="Picture 5" descr="D:\фото шк 2013-2014\ФОТО ШК 2013-14\совет старшеклассников\Копия DSC020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4257730"/>
            <a:ext cx="3181304" cy="2385979"/>
          </a:xfrm>
          <a:prstGeom prst="snip1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4102" name="Picture 6" descr="D:\фото шк 2013-2014\ФОТО ШК 2013-14\совет старшеклассников\Копия DSC020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500306"/>
            <a:ext cx="2733660" cy="2050245"/>
          </a:xfrm>
          <a:prstGeom prst="snip2Same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11266" name="Picture 2" descr="C:\Users\user\Desktop\совет старшеклассников КОНКУРС\совет старшеклассников\DSC02028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609" y="4856229"/>
            <a:ext cx="2380522" cy="17853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06"/>
    </mc:Choice>
    <mc:Fallback>
      <p:transition spd="slow" advTm="14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Традиционные мероприятия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E:\новый 2013 год\DSC049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00173"/>
            <a:ext cx="4071966" cy="3053975"/>
          </a:xfrm>
          <a:prstGeom prst="roundRect">
            <a:avLst/>
          </a:prstGeom>
          <a:noFill/>
          <a:ln w="57150">
            <a:solidFill>
              <a:srgbClr val="CC0099"/>
            </a:solidFill>
          </a:ln>
        </p:spPr>
      </p:pic>
      <p:pic>
        <p:nvPicPr>
          <p:cNvPr id="3075" name="Picture 3" descr="C:\Documents and Settings\User\Рабочий стол\ЗДВР РМО2013\DSC07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1428736"/>
            <a:ext cx="3519477" cy="2639607"/>
          </a:xfrm>
          <a:prstGeom prst="snipRoundRect">
            <a:avLst/>
          </a:prstGeom>
          <a:noFill/>
          <a:ln w="57150">
            <a:solidFill>
              <a:srgbClr val="7030A0"/>
            </a:solidFill>
          </a:ln>
        </p:spPr>
      </p:pic>
      <p:pic>
        <p:nvPicPr>
          <p:cNvPr id="3076" name="Picture 4" descr="C:\Documents and Settings\User\Рабочий стол\ЗДВР РМО2013\DSC07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857628"/>
            <a:ext cx="3714776" cy="2786082"/>
          </a:xfrm>
          <a:prstGeom prst="snip1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16386" name="Picture 2" descr="C:\Users\user\Desktop\совет старшеклассников КОНКУРС\DSC04656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312" y="3986330"/>
            <a:ext cx="3735159" cy="2729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71"/>
    </mc:Choice>
    <mc:Fallback>
      <p:transition spd="slow" advTm="12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12290" name="Picture 2" descr="C:\Users\user\Desktop\совет старшеклассников КОНКУРС\DSC03716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319" y="3933056"/>
            <a:ext cx="3628661" cy="2721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совет старшеклассников КОНКУРС\DSC03734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38" y="260647"/>
            <a:ext cx="3570246" cy="2677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2" name="Picture 4" descr="C:\Users\user\Desktop\совет старшеклассников КОНКУРС\DSC03739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354" y="329365"/>
            <a:ext cx="3268750" cy="245156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user\Desktop\совет старшеклассников КОНКУРС\DSC03795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82244"/>
            <a:ext cx="3600400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user\Desktop\совет старшеклассников КОНКУРС\DSC03809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49536"/>
            <a:ext cx="2956587" cy="2217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883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94"/>
    </mc:Choice>
    <mc:Fallback>
      <p:transition spd="slow" advTm="9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F:\мероприятия\DSC043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786190"/>
            <a:ext cx="3714776" cy="2786082"/>
          </a:xfrm>
          <a:prstGeom prst="snip2DiagRect">
            <a:avLst/>
          </a:prstGeom>
          <a:noFill/>
          <a:ln w="57150">
            <a:solidFill>
              <a:srgbClr val="0070C0"/>
            </a:solidFill>
          </a:ln>
        </p:spPr>
      </p:pic>
      <p:pic>
        <p:nvPicPr>
          <p:cNvPr id="6148" name="Picture 4" descr="F:\мероприятия\DSC069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57642"/>
            <a:ext cx="4133811" cy="3100358"/>
          </a:xfrm>
          <a:prstGeom prst="snip2Diag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6150" name="Picture 6" descr="F:\мероприятия\DSCN73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85728"/>
            <a:ext cx="3121025" cy="2341563"/>
          </a:xfrm>
          <a:prstGeom prst="snip2Diag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3314" name="Picture 2" descr="C:\Users\user\Desktop\совет старшеклассников КОНКУРС\DSC04426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285728"/>
            <a:ext cx="4245223" cy="31839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F:\мероприятия\DSCN73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2214554"/>
            <a:ext cx="3121025" cy="2341563"/>
          </a:xfrm>
          <a:prstGeom prst="snip2SameRect">
            <a:avLst/>
          </a:prstGeom>
          <a:noFill/>
          <a:ln w="57150">
            <a:solidFill>
              <a:srgbClr val="CC0099"/>
            </a:solidFill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05"/>
    </mc:Choice>
    <mc:Fallback>
      <p:transition spd="slow" advTm="10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648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Акция «Посади дерево»</a:t>
            </a:r>
            <a:endParaRPr lang="ru-RU" b="1" dirty="0">
              <a:solidFill>
                <a:srgbClr val="0070C0"/>
              </a:solidFill>
              <a:effectLst/>
              <a:latin typeface="Comic Sans MS" pitchFamily="66" charset="0"/>
            </a:endParaRPr>
          </a:p>
        </p:txBody>
      </p:sp>
      <p:pic>
        <p:nvPicPr>
          <p:cNvPr id="14339" name="Picture 3" descr="C:\Users\user\Desktop\совет старшеклассников КОНКУРС\DSC05208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5"/>
            <a:ext cx="2664296" cy="35523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совет старшеклассников КОНКУРС\DSC05218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24744"/>
            <a:ext cx="2435873" cy="3489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user\Desktop\совет старшеклассников КОНКУРС\DSC05231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968" y="4005064"/>
            <a:ext cx="3600400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C44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98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92"/>
    </mc:Choice>
    <mc:Fallback>
      <p:transition spd="slow" advTm="8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21506" name="Picture 2" descr="C:\Users\user\Desktop\совет старшеклассников КОНКУРС\IMG_2272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65667"/>
            <a:ext cx="4104456" cy="307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user\Desktop\совет старшеклассников КОНКУРС\IMG_2281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17327"/>
            <a:ext cx="3618061" cy="271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user\Desktop\совет старшеклассников КОНКУРС\IMG_22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83920"/>
            <a:ext cx="3273125" cy="245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L:\ДРД  отчет\DSCN647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082" y="1086643"/>
            <a:ext cx="3314040" cy="248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332656"/>
            <a:ext cx="6051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Участие на Парламентском часе</a:t>
            </a:r>
            <a:endParaRPr lang="ru-RU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733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88"/>
    </mc:Choice>
    <mc:Fallback>
      <p:transition spd="slow" advTm="11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27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Практикум «Школа лидера»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20482" name="Picture 2" descr="C:\Users\user\Desktop\совет старшеклассников КОНКУРС\DSC02127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26" y="1046393"/>
            <a:ext cx="2565270" cy="1923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ser\Desktop\совет старшеклассников КОНКУРС\DSC02136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48" y="1042111"/>
            <a:ext cx="2754546" cy="2065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user\Desktop\совет старшеклассников КОНКУРС\DSC02139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01008"/>
            <a:ext cx="2949141" cy="2211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C44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C:\Users\user\Desktop\совет старшеклассников КОНКУРС\DSC02146 - копи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48" y="3429000"/>
            <a:ext cx="2784310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C44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C:\Users\user\Desktop\совет старшеклассников КОНКУРС\DSC02159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839" y="1042111"/>
            <a:ext cx="2787182" cy="19325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C:\Users\user\Desktop\совет старшеклассников КОНКУРС\DSC02165 -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504" y="4941824"/>
            <a:ext cx="2596010" cy="1947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C44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C:\Users\user\Desktop\совет старшеклассников КОНКУРС\DSC02178 - коп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787" y="2982787"/>
            <a:ext cx="2785184" cy="20888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6260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79"/>
    </mc:Choice>
    <mc:Fallback>
      <p:transition spd="slow" advTm="15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8109562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Депутаты нашей школы в Детской Районной Думе</a:t>
            </a:r>
            <a:endParaRPr lang="ru-RU" sz="2400" dirty="0"/>
          </a:p>
        </p:txBody>
      </p:sp>
      <p:pic>
        <p:nvPicPr>
          <p:cNvPr id="9219" name="Picture 3" descr="C:\Users\user\Desktop\совет старшеклассников КОНКУРС\img  562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49664"/>
            <a:ext cx="5278917" cy="3522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совет старшеклассников КОНКУРС\img _55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6000"/>
            <a:ext cx="2808312" cy="1874013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совет старшеклассников КОНКУРС\img _55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57192"/>
            <a:ext cx="2241014" cy="1495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Desktop\совет старшеклассников КОНКУРС\img _56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57192"/>
            <a:ext cx="2348922" cy="1567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FC44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user\Desktop\совет старшеклассников КОНКУРС\DSC02963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53030"/>
            <a:ext cx="2615200" cy="1961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Users\user\Desktop\совет старшеклассников КОНКУРС\кузьмин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248" y="5188728"/>
            <a:ext cx="2159561" cy="16196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C:\Users\user\Desktop\совет старшеклассников КОНКУРС\настя 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40968"/>
            <a:ext cx="2501268" cy="16668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C:\Users\user\Desktop\совет старшеклассников КОНКУРС\наст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86000"/>
            <a:ext cx="2326645" cy="1550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3913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67"/>
    </mc:Choice>
    <mc:Fallback>
      <p:transition spd="slow" advTm="16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8229600" cy="8572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Эмблема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Documents and Settings\User\Рабочий стол\ЗДВР РМО2013\Копия ассош банер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490812" y="804864"/>
            <a:ext cx="5581650" cy="283845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000100" y="4000504"/>
            <a:ext cx="759169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Значение эмблемы: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Круг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дружба и сплочённость;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Солнце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стремление к знаниям;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Перо с чернильницей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богатая история школы;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Чернильница и компьютер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путь от истоков к современности;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Книга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символ знаний;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Радуга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это символ дружбы, разносторонних интересов детей,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которые объединились, как цвета радуги, это неразделимое целое.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3643314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под солнцем мы живём! Дружим, учимся, растём!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3</a:t>
            </a:fld>
            <a:endParaRPr lang="ru-R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68"/>
    </mc:Choice>
    <mc:Fallback>
      <p:transition spd="slow" advTm="5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Встреча с М.Ш. Шаймиевым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3554" name="Picture 2" descr="C:\Documents and Settings\User\Рабочий стол\ПЕДАГОГ-ОРГАНИЗАТОР фото\Ал Саплыкская сош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214422"/>
            <a:ext cx="6715172" cy="5267878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857356" y="5429264"/>
            <a:ext cx="642942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Экскурсия в Болгары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30</a:t>
            </a:fld>
            <a:endParaRPr lang="ru-R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19"/>
    </mc:Choice>
    <mc:Fallback>
      <p:transition spd="slow" advTm="12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Активная жизненная позиция выпускников нашей школы </a:t>
            </a:r>
            <a:endParaRPr lang="ru-RU" b="1" dirty="0">
              <a:solidFill>
                <a:srgbClr val="0070C0"/>
              </a:solidFill>
              <a:effectLst/>
              <a:latin typeface="Comic Sans MS" pitchFamily="66" charset="0"/>
            </a:endParaRPr>
          </a:p>
        </p:txBody>
      </p:sp>
      <p:pic>
        <p:nvPicPr>
          <p:cNvPr id="2050" name="Picture 2" descr="C:\Documents and Settings\User\Рабочий стол\любава активизатор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43608" y="1412776"/>
            <a:ext cx="7815991" cy="5214974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31</a:t>
            </a:fld>
            <a:endParaRPr lang="ru-R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64"/>
    </mc:Choice>
    <mc:Fallback>
      <p:transition spd="slow" advTm="12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</a:rPr>
              <a:t>Гимн  МБОУ «</a:t>
            </a:r>
            <a:r>
              <a:rPr lang="ru-RU" sz="3100" b="1" dirty="0" err="1">
                <a:solidFill>
                  <a:srgbClr val="FF0000"/>
                </a:solidFill>
              </a:rPr>
              <a:t>Алешкин-Саплыкская</a:t>
            </a:r>
            <a:r>
              <a:rPr lang="ru-RU" sz="3100" b="1" dirty="0">
                <a:solidFill>
                  <a:srgbClr val="FF0000"/>
                </a:solidFill>
              </a:rPr>
              <a:t> </a:t>
            </a:r>
            <a:r>
              <a:rPr lang="ru-RU" sz="3100" b="1" dirty="0" err="1">
                <a:solidFill>
                  <a:srgbClr val="FF0000"/>
                </a:solidFill>
              </a:rPr>
              <a:t>сош</a:t>
            </a:r>
            <a:r>
              <a:rPr lang="ru-RU" sz="3100" b="1" dirty="0">
                <a:solidFill>
                  <a:srgbClr val="FF0000"/>
                </a:solidFill>
              </a:rPr>
              <a:t>» 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err="1" smtClean="0">
                <a:solidFill>
                  <a:srgbClr val="FF0000"/>
                </a:solidFill>
              </a:rPr>
              <a:t>Дрожжановского</a:t>
            </a: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r>
              <a:rPr lang="ru-RU" sz="3100" b="1" dirty="0">
                <a:solidFill>
                  <a:srgbClr val="FF0000"/>
                </a:solidFill>
              </a:rPr>
              <a:t>муниципального района РТ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857232"/>
            <a:ext cx="4000528" cy="4525963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1. Из </a:t>
            </a:r>
            <a:r>
              <a:rPr lang="ru-RU" sz="1800" b="1" i="1" dirty="0">
                <a:solidFill>
                  <a:srgbClr val="002060"/>
                </a:solidFill>
              </a:rPr>
              <a:t>года в год, из класса в </a:t>
            </a:r>
            <a:r>
              <a:rPr lang="ru-RU" sz="1800" b="1" i="1" dirty="0" smtClean="0">
                <a:solidFill>
                  <a:srgbClr val="002060"/>
                </a:solidFill>
              </a:rPr>
              <a:t>класс</a:t>
            </a:r>
          </a:p>
          <a:p>
            <a:pPr lvl="0"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>
                <a:solidFill>
                  <a:srgbClr val="002060"/>
                </a:solidFill>
              </a:rPr>
              <a:t>Мы рядом с верными друзьями </a:t>
            </a:r>
            <a:r>
              <a:rPr lang="ru-RU" sz="1800" b="1" i="1" dirty="0" smtClean="0">
                <a:solidFill>
                  <a:srgbClr val="002060"/>
                </a:solidFill>
              </a:rPr>
              <a:t>.   </a:t>
            </a:r>
          </a:p>
          <a:p>
            <a:pPr lvl="0"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>
                <a:solidFill>
                  <a:srgbClr val="002060"/>
                </a:solidFill>
              </a:rPr>
              <a:t>Учителя  встречают нас</a:t>
            </a:r>
            <a:endParaRPr lang="ru-RU" sz="18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>
                <a:solidFill>
                  <a:srgbClr val="002060"/>
                </a:solidFill>
              </a:rPr>
              <a:t>И каждой встрече рады с нами.</a:t>
            </a:r>
            <a:endParaRPr lang="ru-RU" sz="18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>
                <a:solidFill>
                  <a:srgbClr val="002060"/>
                </a:solidFill>
              </a:rPr>
              <a:t>Мы в нашей школе день за </a:t>
            </a:r>
            <a:r>
              <a:rPr lang="ru-RU" sz="1800" b="1" i="1" dirty="0" smtClean="0">
                <a:solidFill>
                  <a:srgbClr val="002060"/>
                </a:solidFill>
              </a:rPr>
              <a:t>днем</a:t>
            </a:r>
          </a:p>
          <a:p>
            <a:pPr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>
                <a:solidFill>
                  <a:srgbClr val="002060"/>
                </a:solidFill>
              </a:rPr>
              <a:t>Идем дорогой </a:t>
            </a:r>
            <a:r>
              <a:rPr lang="ru-RU" sz="1800" b="1" i="1" dirty="0" smtClean="0">
                <a:solidFill>
                  <a:srgbClr val="002060"/>
                </a:solidFill>
              </a:rPr>
              <a:t>просвещенья,</a:t>
            </a:r>
          </a:p>
          <a:p>
            <a:pPr>
              <a:lnSpc>
                <a:spcPct val="110000"/>
              </a:lnSpc>
              <a:buNone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Наукой  </a:t>
            </a:r>
            <a:r>
              <a:rPr lang="ru-RU" sz="1800" b="1" i="1" dirty="0">
                <a:solidFill>
                  <a:srgbClr val="002060"/>
                </a:solidFill>
              </a:rPr>
              <a:t>творчества  </a:t>
            </a:r>
            <a:r>
              <a:rPr lang="ru-RU" sz="1800" b="1" i="1" dirty="0" smtClean="0">
                <a:solidFill>
                  <a:srgbClr val="002060"/>
                </a:solidFill>
              </a:rPr>
              <a:t>живем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  И  совершенствуем  уменье.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b="1" u="sng" dirty="0" smtClean="0"/>
              <a:t>Припев</a:t>
            </a:r>
            <a:r>
              <a:rPr lang="ru-RU" sz="1800" b="1" u="sng" dirty="0"/>
              <a:t>:</a:t>
            </a:r>
            <a:r>
              <a:rPr lang="ru-RU" sz="1800" b="1" dirty="0"/>
              <a:t>  Школа, мы тобой гордимся, </a:t>
            </a:r>
            <a:endParaRPr lang="ru-RU" sz="1800" dirty="0"/>
          </a:p>
          <a:p>
            <a:pPr>
              <a:buNone/>
            </a:pPr>
            <a:r>
              <a:rPr lang="ru-RU" sz="1800" b="1" dirty="0"/>
              <a:t>Не померкнет знаний свет! </a:t>
            </a:r>
            <a:endParaRPr lang="ru-RU" sz="1800" dirty="0"/>
          </a:p>
          <a:p>
            <a:pPr>
              <a:buNone/>
            </a:pPr>
            <a:r>
              <a:rPr lang="ru-RU" sz="1800" b="1" dirty="0"/>
              <a:t>К совершенству мы стремимся </a:t>
            </a:r>
            <a:endParaRPr lang="ru-RU" sz="1800" dirty="0"/>
          </a:p>
          <a:p>
            <a:pPr>
              <a:buNone/>
            </a:pPr>
            <a:r>
              <a:rPr lang="ru-RU" sz="1800" b="1" dirty="0" smtClean="0"/>
              <a:t>На </a:t>
            </a:r>
            <a:r>
              <a:rPr lang="ru-RU" sz="1800" b="1" dirty="0"/>
              <a:t>пути больших побед. </a:t>
            </a:r>
            <a:endParaRPr lang="ru-RU" sz="1800" dirty="0"/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786314" y="857232"/>
            <a:ext cx="4357686" cy="57864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2. </a:t>
            </a:r>
            <a:r>
              <a:rPr lang="ru-RU" b="1" i="1" dirty="0">
                <a:solidFill>
                  <a:srgbClr val="002060"/>
                </a:solidFill>
              </a:rPr>
              <a:t>Созвездье  силы  и  добра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</a:rPr>
              <a:t>  </a:t>
            </a:r>
            <a:r>
              <a:rPr lang="ru-RU" b="1" i="1" dirty="0">
                <a:solidFill>
                  <a:srgbClr val="002060"/>
                </a:solidFill>
              </a:rPr>
              <a:t>Всех  ярким  светом    освещает.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Трудом  </a:t>
            </a:r>
            <a:r>
              <a:rPr lang="ru-RU" b="1" i="1" dirty="0">
                <a:solidFill>
                  <a:srgbClr val="002060"/>
                </a:solidFill>
              </a:rPr>
              <a:t>пытливого  ума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Здесь  </a:t>
            </a:r>
            <a:r>
              <a:rPr lang="ru-RU" b="1" i="1" dirty="0">
                <a:solidFill>
                  <a:srgbClr val="002060"/>
                </a:solidFill>
              </a:rPr>
              <a:t>каждый  подвиг  совершает.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Талантов дружная семья: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Поэты,  физики, спортсмены.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Здесь   лучшие  учителя  </a:t>
            </a:r>
            <a:endParaRPr lang="ru-RU" i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Готовят  </a:t>
            </a:r>
            <a:r>
              <a:rPr lang="ru-RU" b="1" i="1" dirty="0">
                <a:solidFill>
                  <a:srgbClr val="002060"/>
                </a:solidFill>
              </a:rPr>
              <a:t>поколений  смену. </a:t>
            </a:r>
            <a:endParaRPr lang="ru-RU" i="1" dirty="0">
              <a:solidFill>
                <a:srgbClr val="00206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Припев тот же.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lnSpc>
                <a:spcPct val="110000"/>
              </a:lnSpc>
            </a:pPr>
            <a:r>
              <a:rPr lang="ru-RU" b="1" i="1" dirty="0"/>
              <a:t> </a:t>
            </a:r>
            <a:r>
              <a:rPr lang="ru-RU" b="1" i="1" dirty="0">
                <a:solidFill>
                  <a:srgbClr val="002060"/>
                </a:solidFill>
              </a:rPr>
              <a:t>3. Из  года в год, из класса   в  класс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</a:rPr>
              <a:t>Науку </a:t>
            </a:r>
            <a:r>
              <a:rPr lang="ru-RU" b="1" i="1" dirty="0">
                <a:solidFill>
                  <a:srgbClr val="002060"/>
                </a:solidFill>
              </a:rPr>
              <a:t>жизни изучаем.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Дорогой  </a:t>
            </a:r>
            <a:r>
              <a:rPr lang="ru-RU" b="1" i="1" dirty="0">
                <a:solidFill>
                  <a:srgbClr val="002060"/>
                </a:solidFill>
              </a:rPr>
              <a:t>творчества  идем,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</a:rPr>
              <a:t>Открыть  </a:t>
            </a:r>
            <a:r>
              <a:rPr lang="ru-RU" b="1" i="1" dirty="0">
                <a:solidFill>
                  <a:srgbClr val="002060"/>
                </a:solidFill>
              </a:rPr>
              <a:t>звезду  свою  мечтаем.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</a:t>
            </a:r>
            <a:r>
              <a:rPr lang="ru-RU" b="1" i="1" dirty="0" smtClean="0">
                <a:solidFill>
                  <a:srgbClr val="002060"/>
                </a:solidFill>
              </a:rPr>
              <a:t>Окрепнут  </a:t>
            </a:r>
            <a:r>
              <a:rPr lang="ru-RU" b="1" i="1" dirty="0">
                <a:solidFill>
                  <a:srgbClr val="002060"/>
                </a:solidFill>
              </a:rPr>
              <a:t>юные  умы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Взмахнут  </a:t>
            </a:r>
            <a:r>
              <a:rPr lang="ru-RU" b="1" i="1" dirty="0">
                <a:solidFill>
                  <a:srgbClr val="002060"/>
                </a:solidFill>
              </a:rPr>
              <a:t>крылами, словно  птицы.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Доверить  </a:t>
            </a:r>
            <a:r>
              <a:rPr lang="ru-RU" b="1" i="1" dirty="0">
                <a:solidFill>
                  <a:srgbClr val="002060"/>
                </a:solidFill>
              </a:rPr>
              <a:t>люди  нам  должны  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dirty="0">
                <a:solidFill>
                  <a:srgbClr val="002060"/>
                </a:solidFill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</a:rPr>
              <a:t>Писать  </a:t>
            </a:r>
            <a:r>
              <a:rPr lang="ru-RU" b="1" i="1" dirty="0">
                <a:solidFill>
                  <a:srgbClr val="002060"/>
                </a:solidFill>
              </a:rPr>
              <a:t>истории  страницы.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b="1" dirty="0" smtClean="0"/>
              <a:t>        Припев </a:t>
            </a:r>
            <a:r>
              <a:rPr lang="ru-RU" b="1" dirty="0"/>
              <a:t>тот же.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84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66"/>
    </mc:Choice>
    <mc:Fallback>
      <p:transition spd="slow" advTm="476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416661"/>
            <a:ext cx="7386024" cy="65293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140968"/>
            <a:ext cx="7240848" cy="316835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sz="2800" b="1" dirty="0"/>
              <a:t>помочь юному человеку в осознании себя свободной личностью, полноправным членом общества. </a:t>
            </a:r>
          </a:p>
          <a:p>
            <a:pPr lvl="0"/>
            <a:r>
              <a:rPr lang="ru-RU" sz="2800" b="1" dirty="0"/>
              <a:t>утвердить в жизни детей идеи добра и красоты, духовного и физического совершенствования. </a:t>
            </a:r>
          </a:p>
          <a:p>
            <a:pPr lvl="0"/>
            <a:r>
              <a:rPr lang="ru-RU" sz="2800" b="1" dirty="0"/>
              <a:t>найти приложение своих сил и возможностей. </a:t>
            </a:r>
          </a:p>
          <a:p>
            <a:pPr lvl="0"/>
            <a:r>
              <a:rPr lang="ru-RU" sz="2800" b="1" dirty="0"/>
              <a:t>объединить и реализовать детские интересы в работе сферы деятельности</a:t>
            </a:r>
            <a:r>
              <a:rPr lang="ru-RU" sz="2800" b="1" i="1" dirty="0"/>
              <a:t>. </a:t>
            </a:r>
            <a:endParaRPr lang="ru-RU" sz="28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43608" y="260648"/>
            <a:ext cx="7386024" cy="652934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Цели: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939333"/>
            <a:ext cx="78123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b="1" dirty="0"/>
              <a:t>координация деятельности управления школой;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/>
              <a:t>планирование общешкольных мероприятий;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/>
              <a:t>осуществление взаимодействия с учреждениями и другими организациями с целью влияния на принятие решений, касающихся проблем школьной организации.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231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76"/>
    </mc:Choice>
    <mc:Fallback>
      <p:transition spd="slow" advTm="15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 descr="G:\структура и модель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2568" y="-532288"/>
            <a:ext cx="5760640" cy="79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661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49"/>
    </mc:Choice>
    <mc:Fallback>
      <p:transition spd="slow" advTm="594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822082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Выборы </a:t>
            </a:r>
            <a:b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Президента школьной детской Думы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DSC0453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85852" y="1500174"/>
            <a:ext cx="3429023" cy="2571767"/>
          </a:xfrm>
          <a:prstGeom prst="round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5" name="Рисунок 4" descr="DSC045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1500174"/>
            <a:ext cx="3428992" cy="2571744"/>
          </a:xfrm>
          <a:prstGeom prst="snip2Diag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Рисунок 5" descr="DSC098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7289" y="4286256"/>
            <a:ext cx="3048021" cy="2286016"/>
          </a:xfrm>
          <a:prstGeom prst="round2Diag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8434" name="Picture 2" descr="C:\Users\user\Desktop\совет старшеклассников КОНКУРС\DSC09816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451" y="4269455"/>
            <a:ext cx="3148608" cy="2361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68"/>
    </mc:Choice>
    <mc:Fallback>
      <p:transition spd="slow" advTm="6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88008" y="427038"/>
            <a:ext cx="749808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DSC045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427038"/>
            <a:ext cx="3733997" cy="2800497"/>
          </a:xfrm>
          <a:prstGeom prst="round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Рисунок 6" descr="DSC045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3861048"/>
            <a:ext cx="3357554" cy="2518166"/>
          </a:xfrm>
          <a:prstGeom prst="round1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8" name="Picture 2" descr="D:\фото шк 2013-2014\ФОТО ШК 2013-14\ВЫБОРЫ ПРЕЗИДЕНТА СС\Копия DSC098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36118" y="3759881"/>
            <a:ext cx="3627332" cy="2720499"/>
          </a:xfrm>
          <a:prstGeom prst="snip2SameRect">
            <a:avLst/>
          </a:prstGeom>
          <a:noFill/>
          <a:ln w="38100">
            <a:solidFill>
              <a:srgbClr val="7030A0"/>
            </a:solidFill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19458" name="Picture 2" descr="C:\Users\user\Desktop\совет старшеклассников КОНКУРС\DSC09820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25" y="392612"/>
            <a:ext cx="3965315" cy="29739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54"/>
    </mc:Choice>
    <mc:Fallback>
      <p:transition spd="slow" advTm="8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8106104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Презентация</a:t>
            </a:r>
            <a:br>
              <a:rPr lang="ru-RU" sz="3600" dirty="0" smtClean="0"/>
            </a:br>
            <a:r>
              <a:rPr lang="ru-RU" sz="3600" dirty="0" smtClean="0"/>
              <a:t> Президента школьной </a:t>
            </a:r>
            <a:r>
              <a:rPr lang="ru-RU" sz="3600" dirty="0"/>
              <a:t>д</a:t>
            </a:r>
            <a:r>
              <a:rPr lang="ru-RU" sz="3600" dirty="0" smtClean="0"/>
              <a:t>етской Думы</a:t>
            </a:r>
            <a:endParaRPr lang="ru-RU" sz="3600" dirty="0"/>
          </a:p>
        </p:txBody>
      </p:sp>
      <p:pic>
        <p:nvPicPr>
          <p:cNvPr id="1026" name="Picture 2" descr="C:\Documents and Settings\User\Рабочий стол\ЗДВР РМО2013\клемнтьев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7" y="1571611"/>
            <a:ext cx="5715041" cy="4293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фото шк 2013-2014\ФОТО ШК 2013-14\ФСЛ октябрь\Копия DSC01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929066"/>
            <a:ext cx="3619492" cy="2714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41CB-0AD6-4934-967F-087DCD02B186}" type="slidenum">
              <a:rPr lang="ru-RU" smtClean="0"/>
              <a:pPr/>
              <a:t>9</a:t>
            </a:fld>
            <a:endParaRPr lang="ru-RU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2"/>
    </mc:Choice>
    <mc:Fallback>
      <p:transition spd="slow" advTm="5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1|1|0.9|1.3|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|1|1.3|2.3|1.5|2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|0.9|0.9|1.1|0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8|2.4|1.5|1.4|1.8|1.3|2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7|1.4|2.3|2.5|1.2|1.2|1.3|1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4|1.2|1.6|2.4|2.3|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3|2.5|1.8|1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1.3|1.2|1.4|2.3|1.7|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1.6|1.5|1.8|1.9|2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4|1.4|2.2|1.4|1.5|2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4|1.2|1.4|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1.9|1|0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1.4|1.6|1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3|2.4|1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6|2.7|2.4|1.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.1|1.1|2.2|1|2.6|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|1.4|2.5|1.5|1.2|0.9|0.9|1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2|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8|1.7|1.9|1|1.2|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4|1.3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9|1.2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6|1.6|1.4|2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5|1.6|1.6|2.1|3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1412</TotalTime>
  <Words>571</Words>
  <Application>Microsoft Office PowerPoint</Application>
  <PresentationFormat>Экран (4:3)</PresentationFormat>
  <Paragraphs>117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Солнцестояние</vt:lpstr>
      <vt:lpstr>Презентация PowerPoint</vt:lpstr>
      <vt:lpstr>Организация ученического самоуправления в школе</vt:lpstr>
      <vt:lpstr>Эмблема</vt:lpstr>
      <vt:lpstr>Гимн  МБОУ «Алешкин-Саплыкская сош»  Дрожжановского муниципального района РТ </vt:lpstr>
      <vt:lpstr>Задачи:</vt:lpstr>
      <vt:lpstr>Презентация PowerPoint</vt:lpstr>
      <vt:lpstr>Выборы  Президента школьной детской Думы</vt:lpstr>
      <vt:lpstr>Презентация PowerPoint</vt:lpstr>
      <vt:lpstr>Презентация  Президента школьной детской Думы</vt:lpstr>
      <vt:lpstr>Заседания школьной детской  Думы</vt:lpstr>
      <vt:lpstr>Комитет   образования</vt:lpstr>
      <vt:lpstr>Комитет здоровья и спорта</vt:lpstr>
      <vt:lpstr>Сдача норм ГТО</vt:lpstr>
      <vt:lpstr>Комитет милосердия</vt:lpstr>
      <vt:lpstr>Презентация PowerPoint</vt:lpstr>
      <vt:lpstr>Тимуровская работа. Операция «Забота»</vt:lpstr>
      <vt:lpstr>Комитет правопорядка</vt:lpstr>
      <vt:lpstr>Работа на пришкольном участке</vt:lpstr>
      <vt:lpstr>Комитет культуры и досуга</vt:lpstr>
      <vt:lpstr>Презентация PowerPoint</vt:lpstr>
      <vt:lpstr>Комитет пресс-центр</vt:lpstr>
      <vt:lpstr>День самоуправления</vt:lpstr>
      <vt:lpstr>Традиционные мероприятия</vt:lpstr>
      <vt:lpstr>Презентация PowerPoint</vt:lpstr>
      <vt:lpstr>Презентация PowerPoint</vt:lpstr>
      <vt:lpstr>Акция «Посади дерево»</vt:lpstr>
      <vt:lpstr>Презентация PowerPoint</vt:lpstr>
      <vt:lpstr>Практикум «Школа лидера»</vt:lpstr>
      <vt:lpstr>Депутаты нашей школы в Детской Районной Думе</vt:lpstr>
      <vt:lpstr>Встреча с М.Ш. Шаймиевым</vt:lpstr>
      <vt:lpstr>Активная жизненная позиция выпускников нашей школы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128</cp:revision>
  <dcterms:created xsi:type="dcterms:W3CDTF">2013-12-16T08:13:30Z</dcterms:created>
  <dcterms:modified xsi:type="dcterms:W3CDTF">2014-12-09T08:46:40Z</dcterms:modified>
</cp:coreProperties>
</file>